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60" r:id="rId5"/>
    <p:sldId id="261" r:id="rId6"/>
  </p:sldIdLst>
  <p:sldSz cx="9144000" cy="6858000" type="screen4x3"/>
  <p:notesSz cx="6797675" cy="99266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59" d="100"/>
          <a:sy n="59" d="100"/>
        </p:scale>
        <p:origin x="-1602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4140096-F246-4A86-B567-0561F0E47F43}" type="datetimeFigureOut">
              <a:rPr lang="ru-RU" smtClean="0"/>
              <a:pPr/>
              <a:t>18.08.2017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6C88C34-F97A-46EC-893E-7C291C2B683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4140096-F246-4A86-B567-0561F0E47F43}" type="datetimeFigureOut">
              <a:rPr lang="ru-RU" smtClean="0"/>
              <a:pPr/>
              <a:t>18.08.2017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6C88C34-F97A-46EC-893E-7C291C2B683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4140096-F246-4A86-B567-0561F0E47F43}" type="datetimeFigureOut">
              <a:rPr lang="ru-RU" smtClean="0"/>
              <a:pPr/>
              <a:t>18.08.2017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6C88C34-F97A-46EC-893E-7C291C2B683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4140096-F246-4A86-B567-0561F0E47F43}" type="datetimeFigureOut">
              <a:rPr lang="ru-RU" smtClean="0"/>
              <a:pPr/>
              <a:t>18.08.2017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6C88C34-F97A-46EC-893E-7C291C2B683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4140096-F246-4A86-B567-0561F0E47F43}" type="datetimeFigureOut">
              <a:rPr lang="ru-RU" smtClean="0"/>
              <a:pPr/>
              <a:t>18.08.2017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6C88C34-F97A-46EC-893E-7C291C2B683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4140096-F246-4A86-B567-0561F0E47F43}" type="datetimeFigureOut">
              <a:rPr lang="ru-RU" smtClean="0"/>
              <a:pPr/>
              <a:t>18.08.2017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6C88C34-F97A-46EC-893E-7C291C2B683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4140096-F246-4A86-B567-0561F0E47F43}" type="datetimeFigureOut">
              <a:rPr lang="ru-RU" smtClean="0"/>
              <a:pPr/>
              <a:t>18.08.2017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6C88C34-F97A-46EC-893E-7C291C2B683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4140096-F246-4A86-B567-0561F0E47F43}" type="datetimeFigureOut">
              <a:rPr lang="ru-RU" smtClean="0"/>
              <a:pPr/>
              <a:t>18.08.2017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6C88C34-F97A-46EC-893E-7C291C2B683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4140096-F246-4A86-B567-0561F0E47F43}" type="datetimeFigureOut">
              <a:rPr lang="ru-RU" smtClean="0"/>
              <a:pPr/>
              <a:t>18.08.2017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6C88C34-F97A-46EC-893E-7C291C2B683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4140096-F246-4A86-B567-0561F0E47F43}" type="datetimeFigureOut">
              <a:rPr lang="ru-RU" smtClean="0"/>
              <a:pPr/>
              <a:t>18.08.2017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6C88C34-F97A-46EC-893E-7C291C2B683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4140096-F246-4A86-B567-0561F0E47F43}" type="datetimeFigureOut">
              <a:rPr lang="ru-RU" smtClean="0"/>
              <a:pPr/>
              <a:t>18.08.2017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6C88C34-F97A-46EC-893E-7C291C2B683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74140096-F246-4A86-B567-0561F0E47F43}" type="datetimeFigureOut">
              <a:rPr lang="ru-RU" smtClean="0"/>
              <a:pPr/>
              <a:t>18.08.2017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56C88C34-F97A-46EC-893E-7C291C2B683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03648" y="404664"/>
            <a:ext cx="7406640" cy="864096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000" b="1" dirty="0" smtClean="0"/>
              <a:t>МБОУ </a:t>
            </a:r>
            <a:r>
              <a:rPr lang="ru-RU" sz="2000" b="1" dirty="0" err="1" smtClean="0"/>
              <a:t>Подлесношенталинская</a:t>
            </a:r>
            <a:r>
              <a:rPr lang="ru-RU" sz="2000" b="1" dirty="0" smtClean="0"/>
              <a:t> ООШ  Алексеевского муниципального района РТ</a:t>
            </a:r>
            <a:r>
              <a:rPr lang="ru-RU" sz="1600" dirty="0" smtClean="0"/>
              <a:t/>
            </a:r>
            <a:br>
              <a:rPr lang="ru-RU" sz="1600" dirty="0" smtClean="0"/>
            </a:br>
            <a:endParaRPr lang="ru-RU" sz="16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32560" y="1196752"/>
            <a:ext cx="7406640" cy="1080120"/>
          </a:xfrm>
        </p:spPr>
        <p:txBody>
          <a:bodyPr>
            <a:normAutofit/>
          </a:bodyPr>
          <a:lstStyle/>
          <a:p>
            <a:pPr algn="just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Методический проект на 2017-2018 учебный год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« Повышение качества образования в 7,9 классах»</a:t>
            </a:r>
          </a:p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827584" y="2276872"/>
            <a:ext cx="7992888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Актуальность проекта</a:t>
            </a: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 связи  с тенденцией снижения интереса школьников к обучению в старших  классах  учителю необходимо решить вопросы: 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как учить с увлечением, 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как сделать радостным и творческим процесс познания? 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как  создать определенные организационные условия, действия для активации мыслительной деятельности учащихся,  чтобы стимулировать поиск недостающих знаний для разрешения познавательного противоречия. 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476672"/>
            <a:ext cx="7498080" cy="1224136"/>
          </a:xfrm>
        </p:spPr>
        <p:txBody>
          <a:bodyPr>
            <a:normAutofit fontScale="90000"/>
          </a:bodyPr>
          <a:lstStyle/>
          <a:p>
            <a:r>
              <a:rPr lang="ru-RU" sz="2700" b="1" dirty="0" smtClean="0">
                <a:solidFill>
                  <a:schemeClr val="tx1"/>
                </a:solidFill>
              </a:rPr>
              <a:t>Цель проекта</a:t>
            </a:r>
            <a:r>
              <a:rPr lang="ru-RU" sz="2700" dirty="0" smtClean="0">
                <a:solidFill>
                  <a:schemeClr val="tx1"/>
                </a:solidFill>
              </a:rPr>
              <a:t>:</a:t>
            </a:r>
            <a:br>
              <a:rPr lang="ru-RU" sz="2700" dirty="0" smtClean="0">
                <a:solidFill>
                  <a:schemeClr val="tx1"/>
                </a:solidFill>
              </a:rPr>
            </a:br>
            <a:r>
              <a:rPr lang="ru-RU" sz="2700" dirty="0" smtClean="0">
                <a:solidFill>
                  <a:schemeClr val="tx1"/>
                </a:solidFill>
              </a:rPr>
              <a:t> Повышение качества обучения посредством создания условий для повышения мотивации обучающихся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99592" y="1772816"/>
            <a:ext cx="8034096" cy="4475584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sz="3000" dirty="0" smtClean="0">
                <a:latin typeface="Times New Roman" pitchFamily="18" charset="0"/>
                <a:cs typeface="Times New Roman" pitchFamily="18" charset="0"/>
              </a:rPr>
              <a:t>Задачи проекта: </a:t>
            </a:r>
          </a:p>
          <a:p>
            <a:r>
              <a:rPr lang="ru-RU" sz="3000" dirty="0" smtClean="0">
                <a:latin typeface="Times New Roman" pitchFamily="18" charset="0"/>
                <a:cs typeface="Times New Roman" pitchFamily="18" charset="0"/>
              </a:rPr>
              <a:t>Повышение мотивации обучения, саморазвития,  самостоятельности  школьника</a:t>
            </a:r>
          </a:p>
          <a:p>
            <a:r>
              <a:rPr lang="ru-RU" sz="3000" dirty="0" smtClean="0">
                <a:latin typeface="Times New Roman" pitchFamily="18" charset="0"/>
                <a:cs typeface="Times New Roman" pitchFamily="18" charset="0"/>
              </a:rPr>
              <a:t> Составление дорожной карты по предметам  для повышения качества знаний;</a:t>
            </a:r>
          </a:p>
          <a:p>
            <a:r>
              <a:rPr lang="ru-RU" sz="3000" dirty="0" smtClean="0">
                <a:latin typeface="Times New Roman" pitchFamily="18" charset="0"/>
                <a:cs typeface="Times New Roman" pitchFamily="18" charset="0"/>
              </a:rPr>
              <a:t> Создание условий для использования новых образовательных технологий; </a:t>
            </a:r>
          </a:p>
          <a:p>
            <a:r>
              <a:rPr lang="ru-RU" sz="3000" dirty="0" smtClean="0">
                <a:latin typeface="Times New Roman" pitchFamily="18" charset="0"/>
                <a:cs typeface="Times New Roman" pitchFamily="18" charset="0"/>
              </a:rPr>
              <a:t> Построение образовательного процесса с учётом   индивидуальных, возрастных, психологических   особенностей обучающихся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Краткое описание мероприятий, реализуемых по проекту: </a:t>
            </a:r>
            <a:endParaRPr lang="ru-RU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 Определение причины низкой мотивации к обучению слабоуспевающих детей, 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Оказание помощи учащимся в преодолении трудностей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Использование эффективных методов и приемов в преподавании.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Расширение возможностей использования ИКТ во внеклассной и внеурочной деятельности с целью активизации познавательных интересов обучающихся. 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476672"/>
            <a:ext cx="7498080" cy="360040"/>
          </a:xfrm>
        </p:spPr>
        <p:txBody>
          <a:bodyPr>
            <a:normAutofit fontScale="90000"/>
          </a:bodyPr>
          <a:lstStyle/>
          <a:p>
            <a:r>
              <a:rPr lang="ru-RU" sz="27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Рабочий план реализации проекта.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539553" y="764705"/>
          <a:ext cx="7992888" cy="5476011"/>
        </p:xfrm>
        <a:graphic>
          <a:graphicData uri="http://schemas.openxmlformats.org/drawingml/2006/table">
            <a:tbl>
              <a:tblPr/>
              <a:tblGrid>
                <a:gridCol w="720079"/>
                <a:gridCol w="2554990"/>
                <a:gridCol w="2712626"/>
                <a:gridCol w="2005193"/>
              </a:tblGrid>
              <a:tr h="48255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Четвер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ти</a:t>
                      </a:r>
                    </a:p>
                  </a:txBody>
                  <a:tcPr marL="40646" marR="406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Проблема и ее причина</a:t>
                      </a:r>
                    </a:p>
                  </a:txBody>
                  <a:tcPr marL="40646" marR="406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Меры по устранению проблемы</a:t>
                      </a:r>
                    </a:p>
                  </a:txBody>
                  <a:tcPr marL="40646" marR="406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Прогнозируемый результат</a:t>
                      </a:r>
                    </a:p>
                  </a:txBody>
                  <a:tcPr marL="40646" marR="406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5381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1-я </a:t>
                      </a:r>
                    </a:p>
                  </a:txBody>
                  <a:tcPr marL="40646" marR="406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Недостаточная готовность учащихся к продолжению обучения в школе. Выявление уровня знаний учащихся. Возможные трудности освоения новых предметов. </a:t>
                      </a:r>
                    </a:p>
                  </a:txBody>
                  <a:tcPr marL="40646" marR="406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Повторение учебного материала за предыдущий учебный год. Беседы по организации режима подготовки д/з. Проведение входных контрольных работ, срезов. Составление плана работы. </a:t>
                      </a:r>
                    </a:p>
                  </a:txBody>
                  <a:tcPr marL="40646" marR="406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Активизация мотивации обучения. Устранение пробелов, ликвидация трудностей в освоении тем. Привыкание к обучению новым предметам.</a:t>
                      </a:r>
                    </a:p>
                  </a:txBody>
                  <a:tcPr marL="40646" marR="406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4613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2-я </a:t>
                      </a:r>
                    </a:p>
                  </a:txBody>
                  <a:tcPr marL="40646" marR="406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Наличие неуспевающих и слабоуспевающих учащихся по итогам полугодия</a:t>
                      </a:r>
                    </a:p>
                  </a:txBody>
                  <a:tcPr marL="40646" marR="406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Работа по консультированию пробелов и трудностей. </a:t>
                      </a:r>
                    </a:p>
                  </a:txBody>
                  <a:tcPr marL="40646" marR="406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Повышение мотивации к обучению у слабоуспевающих </a:t>
                      </a:r>
                    </a:p>
                  </a:txBody>
                  <a:tcPr marL="40646" marR="406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6920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3-я </a:t>
                      </a:r>
                    </a:p>
                  </a:txBody>
                  <a:tcPr marL="40646" marR="406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Наличие большого числа учащихся, испытывающих утомление от учебных нагрузок</a:t>
                      </a:r>
                    </a:p>
                  </a:txBody>
                  <a:tcPr marL="40646" marR="406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Постановка задачи «исправления» текущих оценок. Консультирование, дополнительный опрос, индивидуальные задания. Анализ объема д/з.</a:t>
                      </a:r>
                    </a:p>
                  </a:txBody>
                  <a:tcPr marL="40646" marR="406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Снижение количества неуспевающих учащихся и учащихся, успевающих с одной «3»</a:t>
                      </a:r>
                    </a:p>
                  </a:txBody>
                  <a:tcPr marL="40646" marR="406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3074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4-я </a:t>
                      </a:r>
                    </a:p>
                  </a:txBody>
                  <a:tcPr marL="40646" marR="406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Недостаточно прочное освоение учебного материала, пройденного за год. Проблема успешного проведения итоговой аттестации</a:t>
                      </a:r>
                    </a:p>
                  </a:txBody>
                  <a:tcPr marL="40646" marR="406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Организация текущего повторения материала, пройденного за год. Знакомство учащихся с нормами и правилами аттестации, тренировочные и контрольные работы</a:t>
                      </a:r>
                    </a:p>
                  </a:txBody>
                  <a:tcPr marL="40646" marR="406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Восстановление в памяти учащихся тем, пройденных за год. Более прочное закрепление материала. </a:t>
                      </a:r>
                    </a:p>
                  </a:txBody>
                  <a:tcPr marL="40646" marR="406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4613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июнь</a:t>
                      </a:r>
                    </a:p>
                  </a:txBody>
                  <a:tcPr marL="40646" marR="406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Проблема итоговой аттестации, проблема занятий с детьми, неуспевающими за год</a:t>
                      </a:r>
                    </a:p>
                  </a:txBody>
                  <a:tcPr marL="40646" marR="406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Консультирование учащихся. </a:t>
                      </a:r>
                    </a:p>
                  </a:txBody>
                  <a:tcPr marL="40646" marR="406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Успешно сданные выпускные экзамены. </a:t>
                      </a:r>
                    </a:p>
                  </a:txBody>
                  <a:tcPr marL="40646" marR="406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35608" y="692696"/>
            <a:ext cx="7498080" cy="555570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b="1" dirty="0" smtClean="0"/>
              <a:t>Ожидаемые результаты проекта:                                                                                                                   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1. Создание условий для повышения образовательных результатов обучающихся с низкой мотивацией.                                                                                                                                                                      2. Рост мотивации к обучению.                                                                                                                                 3. Внедрение эффективных педагогических технологий, позволяющих получать качественно новый результат обучения.                                                                                                       </a:t>
            </a:r>
          </a:p>
          <a:p>
            <a:pPr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  4.Повышение информационной культуры всех участников образовательного процесса.                             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Яркая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66</TotalTime>
  <Words>443</Words>
  <Application>Microsoft Office PowerPoint</Application>
  <PresentationFormat>Экран (4:3)</PresentationFormat>
  <Paragraphs>47</Paragraphs>
  <Slides>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Солнцестояние</vt:lpstr>
      <vt:lpstr>МБОУ Подлесношенталинская ООШ  Алексеевского муниципального района РТ </vt:lpstr>
      <vt:lpstr>Цель проекта:  Повышение качества обучения посредством создания условий для повышения мотивации обучающихся  </vt:lpstr>
      <vt:lpstr>Краткое описание мероприятий, реализуемых по проекту: </vt:lpstr>
      <vt:lpstr>Рабочий план реализации проекта. </vt:lpstr>
      <vt:lpstr>Слайд 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Муниципальное бюджетное общеобразовательное учреждение Подлесношенталинская основная общеобразовательная школа  Алексеевского муниципального района Республики Татарстан</dc:title>
  <dc:creator>001</dc:creator>
  <cp:lastModifiedBy>ilkay</cp:lastModifiedBy>
  <cp:revision>6</cp:revision>
  <dcterms:created xsi:type="dcterms:W3CDTF">2017-08-17T16:24:46Z</dcterms:created>
  <dcterms:modified xsi:type="dcterms:W3CDTF">2017-08-18T03:20:47Z</dcterms:modified>
</cp:coreProperties>
</file>